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E76B1-9302-40BE-B963-73E2C75455A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FCE82-1686-4015-8818-F93F429A3C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04800"/>
            <a:ext cx="623847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70814"/>
              </a:clrFrom>
              <a:clrTo>
                <a:srgbClr val="07081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6107168"/>
            <a:ext cx="4818528" cy="70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0"/>
            <a:ext cx="3048000" cy="172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line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28600"/>
            <a:ext cx="3048000" cy="4381109"/>
          </a:xfrm>
          <a:prstGeom prst="rect">
            <a:avLst/>
          </a:prstGeom>
        </p:spPr>
      </p:pic>
      <p:pic>
        <p:nvPicPr>
          <p:cNvPr id="7" name="Picture 6" descr="line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828800"/>
            <a:ext cx="3406140" cy="3406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33400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Line is the path of a moving point. Lines define the edges of shapes and forms.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85800"/>
            <a:ext cx="453016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shape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28600"/>
            <a:ext cx="3657600" cy="3621024"/>
          </a:xfrm>
          <a:prstGeom prst="rect">
            <a:avLst/>
          </a:prstGeom>
        </p:spPr>
      </p:pic>
      <p:pic>
        <p:nvPicPr>
          <p:cNvPr id="6" name="Picture 5" descr="shape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00551">
            <a:off x="609661" y="3202842"/>
            <a:ext cx="4114800" cy="3086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8800" y="4495800"/>
            <a:ext cx="29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radley Hand ITC" pitchFamily="66" charset="0"/>
              </a:rPr>
              <a:t>Shape is an area enclosed by line. It is 2 dimensional and can be geometric or organic.</a:t>
            </a:r>
            <a:endParaRPr lang="en-US" sz="2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60B0D"/>
              </a:clrFrom>
              <a:clrTo>
                <a:srgbClr val="060B0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10200" y="5195313"/>
            <a:ext cx="2967037" cy="1662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orm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914400"/>
            <a:ext cx="3124200" cy="4254119"/>
          </a:xfrm>
          <a:prstGeom prst="rect">
            <a:avLst/>
          </a:prstGeom>
        </p:spPr>
      </p:pic>
      <p:pic>
        <p:nvPicPr>
          <p:cNvPr id="6" name="Picture 5" descr="from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80132">
            <a:off x="4472476" y="1743569"/>
            <a:ext cx="3581400" cy="31396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334000"/>
            <a:ext cx="487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There are two types of form: Illusionary form is the form created through use of concepts such as perspective in order to show form on a two dimensional work</a:t>
            </a:r>
            <a:r>
              <a:rPr lang="en-US" sz="2000" b="1" dirty="0">
                <a:solidFill>
                  <a:schemeClr val="bg1"/>
                </a:solidFill>
                <a:latin typeface="Bradley Hand ITC" pitchFamily="66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2286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radley Hand ITC" pitchFamily="66" charset="0"/>
              </a:rPr>
              <a:t>Whereas real form is the form seen in sculpture and other three dimensional art. Real form holds three dimensional physical space.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257800"/>
            <a:ext cx="38787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value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80999"/>
            <a:ext cx="4267200" cy="4295647"/>
          </a:xfrm>
          <a:prstGeom prst="rect">
            <a:avLst/>
          </a:prstGeom>
        </p:spPr>
      </p:pic>
      <p:pic>
        <p:nvPicPr>
          <p:cNvPr id="6" name="Picture 5" descr="value(2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914400"/>
            <a:ext cx="3975739" cy="375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4919008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Value is the relative degree of light and dark in between white and black.</a:t>
            </a:r>
          </a:p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Value is the lightness or darkness of a surface. </a:t>
            </a:r>
          </a:p>
          <a:p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799" y="838200"/>
            <a:ext cx="433551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olour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276600"/>
            <a:ext cx="4495800" cy="3371850"/>
          </a:xfrm>
          <a:prstGeom prst="rect">
            <a:avLst/>
          </a:prstGeom>
        </p:spPr>
      </p:pic>
      <p:pic>
        <p:nvPicPr>
          <p:cNvPr id="6" name="Picture 5" descr="Colour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22577">
            <a:off x="471328" y="577899"/>
            <a:ext cx="3886200" cy="25713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4114800"/>
            <a:ext cx="2895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chemeClr val="bg1"/>
                </a:solidFill>
                <a:latin typeface="Bradley Hand ITC" pitchFamily="66" charset="0"/>
              </a:rPr>
              <a:t>Colour</a:t>
            </a:r>
            <a:r>
              <a:rPr lang="en-US" sz="2200" b="1" dirty="0" smtClean="0">
                <a:solidFill>
                  <a:schemeClr val="bg1"/>
                </a:solidFill>
                <a:latin typeface="Bradley Hand ITC" pitchFamily="66" charset="0"/>
              </a:rPr>
              <a:t> is the physical response to wavelengths of light as they reflect from surfaces. </a:t>
            </a:r>
            <a:r>
              <a:rPr lang="en-US" sz="2200" b="1" dirty="0" err="1" smtClean="0">
                <a:solidFill>
                  <a:schemeClr val="bg1"/>
                </a:solidFill>
                <a:latin typeface="Bradley Hand ITC" pitchFamily="66" charset="0"/>
              </a:rPr>
              <a:t>Colour</a:t>
            </a:r>
            <a:r>
              <a:rPr lang="en-US" sz="2200" b="1" dirty="0" smtClean="0">
                <a:solidFill>
                  <a:schemeClr val="bg1"/>
                </a:solidFill>
                <a:latin typeface="Bradley Hand ITC" pitchFamily="66" charset="0"/>
              </a:rPr>
              <a:t> properties include hue, intensity and value</a:t>
            </a:r>
            <a:endParaRPr lang="en-US" sz="22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ure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42763">
            <a:off x="765635" y="1714289"/>
            <a:ext cx="4270948" cy="3203211"/>
          </a:xfrm>
          <a:prstGeom prst="rect">
            <a:avLst/>
          </a:prstGeom>
        </p:spPr>
      </p:pic>
      <p:pic>
        <p:nvPicPr>
          <p:cNvPr id="5" name="Picture 4" descr="texture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685800"/>
            <a:ext cx="3162300" cy="42164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181600"/>
            <a:ext cx="355233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76800" y="5226784"/>
            <a:ext cx="2895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Texture refers to the surface quality or “feel” of an object – smooth, rough, soft, etc. Textures may be actual or implied. </a:t>
            </a:r>
            <a:endParaRPr lang="en-US" sz="2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457200"/>
            <a:ext cx="472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Bradley Hand ITC" pitchFamily="66" charset="0"/>
              </a:rPr>
              <a:t>Texture is often emphasized in oblique  lighting as it strikes the objects from one side.</a:t>
            </a:r>
          </a:p>
          <a:p>
            <a:endParaRPr lang="en-US" sz="2000" b="1" dirty="0" smtClean="0">
              <a:solidFill>
                <a:schemeClr val="bg1"/>
              </a:solidFill>
              <a:latin typeface="Bradley Hand ITC" pitchFamily="66" charset="0"/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4236" y="4267200"/>
            <a:ext cx="4629764" cy="190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pace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676400"/>
            <a:ext cx="3657600" cy="4868685"/>
          </a:xfrm>
          <a:prstGeom prst="rect">
            <a:avLst/>
          </a:prstGeom>
        </p:spPr>
      </p:pic>
      <p:pic>
        <p:nvPicPr>
          <p:cNvPr id="7" name="Picture 6" descr="space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066800"/>
            <a:ext cx="4165600" cy="3124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533400"/>
            <a:ext cx="3581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Bradley Hand ITC" pitchFamily="66" charset="0"/>
              </a:rPr>
              <a:t>Space is the illusion of objects having depth on the 2-dimensional surface.</a:t>
            </a:r>
            <a:endParaRPr lang="en-US" sz="22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197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Black Gold Regional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BGRS</dc:creator>
  <cp:lastModifiedBy>BGRS</cp:lastModifiedBy>
  <cp:revision>6</cp:revision>
  <dcterms:created xsi:type="dcterms:W3CDTF">2011-02-08T17:32:20Z</dcterms:created>
  <dcterms:modified xsi:type="dcterms:W3CDTF">2011-02-08T18:16:18Z</dcterms:modified>
</cp:coreProperties>
</file>